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344" r:id="rId2"/>
    <p:sldId id="310" r:id="rId3"/>
    <p:sldId id="346" r:id="rId4"/>
    <p:sldId id="345" r:id="rId5"/>
    <p:sldId id="32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4B60"/>
    <a:srgbClr val="EEB200"/>
    <a:srgbClr val="0E263D"/>
    <a:srgbClr val="143A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03"/>
    <p:restoredTop sz="86531"/>
  </p:normalViewPr>
  <p:slideViewPr>
    <p:cSldViewPr snapToGrid="0">
      <p:cViewPr varScale="1">
        <p:scale>
          <a:sx n="96" d="100"/>
          <a:sy n="96" d="100"/>
        </p:scale>
        <p:origin x="176" y="472"/>
      </p:cViewPr>
      <p:guideLst/>
    </p:cSldViewPr>
  </p:slideViewPr>
  <p:outlineViewPr>
    <p:cViewPr>
      <p:scale>
        <a:sx n="33" d="100"/>
        <a:sy n="33" d="100"/>
      </p:scale>
      <p:origin x="0" y="-206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DE4798-89EE-F34A-A301-FDB16CB0E1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691ACB-3871-D84C-85F8-E8109BA7D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94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91ACB-3871-D84C-85F8-E8109BA7DE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22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91ACB-3871-D84C-85F8-E8109BA7DE8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38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91ACB-3871-D84C-85F8-E8109BA7DE8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174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726D1-8F85-7381-87B2-59678CE28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5C83CC-EB5E-F99F-5FFB-6632CF9AFE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F89373-C843-26D7-9929-B13F904772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82302" y="126474"/>
            <a:ext cx="1911238" cy="7926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383A9E-DCDF-A8E4-B9AF-ED94731D231D}"/>
              </a:ext>
            </a:extLst>
          </p:cNvPr>
          <p:cNvSpPr txBox="1"/>
          <p:nvPr userDrawn="1"/>
        </p:nvSpPr>
        <p:spPr>
          <a:xfrm>
            <a:off x="0" y="6463241"/>
            <a:ext cx="12192000" cy="400110"/>
          </a:xfrm>
          <a:prstGeom prst="rect">
            <a:avLst/>
          </a:prstGeom>
          <a:solidFill>
            <a:srgbClr val="EEB200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http://</a:t>
            </a:r>
            <a:r>
              <a:rPr lang="en-US" sz="2000" b="1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bioinformatics.sph.harvard.edu</a:t>
            </a:r>
            <a:r>
              <a:rPr lang="en-US" sz="20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7CCF7-E568-2D2D-A564-16F22F254D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63241"/>
            <a:ext cx="2743200" cy="365125"/>
          </a:xfrm>
        </p:spPr>
        <p:txBody>
          <a:bodyPr/>
          <a:lstStyle>
            <a:lvl1pPr>
              <a:defRPr sz="1400" baseline="0"/>
            </a:lvl1pPr>
          </a:lstStyle>
          <a:p>
            <a:fld id="{516758DF-A41C-C042-A5E3-49A655F61412}" type="datetimeFigureOut">
              <a:rPr lang="en-US" smtClean="0"/>
              <a:pPr/>
              <a:t>6/17/24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466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20C4F-EBE9-AD1A-7E34-D8760F533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40143F-937D-435F-C761-039E01DF55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3E163-FFEA-3841-19D5-89E767083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58DF-A41C-C042-A5E3-49A655F614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D1EF7-8A9C-BD41-6F5B-184E402BF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80806-069A-01DC-F0F2-2CA3A0B18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DF1E7-4F4D-2343-AAFB-6DE18BF6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775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7FCAB7-3D19-2109-4FA5-063A0456E3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410A1-B534-5863-DD4D-1B1F370AE6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8CEF6-6C56-5B60-E8CC-50AD1ABC7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58DF-A41C-C042-A5E3-49A655F614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99CE3-0123-0317-8BF5-62EEF1B8A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94310-ED28-4C36-1EAF-119F2C306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DF1E7-4F4D-2343-AAFB-6DE18BF6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875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A6F96-B69A-4837-23A1-151F12022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4A430-54AF-B18C-A85E-FBA7AA87C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26D29-061F-57BF-C657-5B62C4D66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58DF-A41C-C042-A5E3-49A655F614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78C9D-08A3-1E7E-7D21-0AFDE7D3A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B43A6-CC33-FA15-3868-DF4BA20C7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DF1E7-4F4D-2343-AAFB-6DE18BF6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009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1E54C-2ADE-1561-9B3B-9B26A71B0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5EC45B-1AEA-6BFE-D188-E92067B7A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77FFC-A3C5-7CA0-7B04-6DABAD8E9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58DF-A41C-C042-A5E3-49A655F614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D825F-FB0E-FCD9-2763-67923EA2F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EE3F3-013F-798D-D902-3048D07AD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DF1E7-4F4D-2343-AAFB-6DE18BF6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24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C2300-3920-7F71-6183-24B7717E4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50D1-58D9-00AF-1AD7-2ED484EC7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DF692B-8EB8-4923-94E8-E95DC250D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1FC890-1BD1-6CCD-DA51-C7E29934F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58DF-A41C-C042-A5E3-49A655F614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5642FA-BCE0-70CC-5393-58E6EEE53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E5667B-DBB0-4397-7C60-A2FB295F5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DF1E7-4F4D-2343-AAFB-6DE18BF6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314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7DFFF-D285-63D2-811A-EDB462E02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B1C814-BA09-25EE-684C-CCEEB00A0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2CA102-4C1A-65CA-1B52-F7686C0DE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56E625-13E4-D2F8-B32C-43784B255A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4F22E8-878E-D677-1BA1-CC8FF84628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747CAA-1EAB-6097-16CF-5A3C2267B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58DF-A41C-C042-A5E3-49A655F614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BEBF37-873A-7D32-09EC-3849AA7AA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567263-C997-A339-7098-C7DB06DE6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DF1E7-4F4D-2343-AAFB-6DE18BF6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16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0189B-AB69-6D71-0D53-973188A26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2ADFFC-6877-ABCA-50E5-7A2DC5EC7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58DF-A41C-C042-A5E3-49A655F614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E8271-5722-3644-25B4-A2BB0665D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4655C2-12B6-D5C8-0F3A-F9672CE59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DF1E7-4F4D-2343-AAFB-6DE18BF6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429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1C0854-CD96-EB50-D81C-24B8CBFE7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58DF-A41C-C042-A5E3-49A655F614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EBE2FB-E77B-6D72-BD5E-6F13D2A81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51EB8-96B1-53B3-C157-2C2431507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DF1E7-4F4D-2343-AAFB-6DE18BF6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194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97549-1274-57F4-BA77-E1788C517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0F858-27A2-3150-E03F-30D956134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D04A95-EF42-D8EC-A54C-2B2C1ACE9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D73F0-3CE7-97C7-49CB-BCBDACD9E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58DF-A41C-C042-A5E3-49A655F614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26D05-428E-7902-F544-CAE64252B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1564F1-4B66-DAD9-BD90-86D8B7D23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DF1E7-4F4D-2343-AAFB-6DE18BF6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90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0B81E-0A62-66A9-5396-727CCB8E0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B88071-95F2-5808-478E-D8DE3A96E2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BBA64-1897-9990-5B9F-677E9207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D8CC24-76BC-4CDC-ADF1-86F15FC85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58DF-A41C-C042-A5E3-49A655F614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DDCC8-8113-FF41-0D51-F278443EA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B9872-CC24-7A5B-EAD2-73A2868C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DF1E7-4F4D-2343-AAFB-6DE18BF6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67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E56922-96D3-9314-707D-F18F2A5E5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8FAE6-2B52-1894-FDB0-AD9B7E0E4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CBD49-F5F0-E3DE-C8A0-6BBDE0E033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6758DF-A41C-C042-A5E3-49A655F61412}" type="datetimeFigureOut">
              <a:rPr lang="en-US" smtClean="0"/>
              <a:t>6/17/24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1A547-B940-34D7-2EE0-C799E3D0F2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9275D-82A1-A7B8-B05D-47E35379E8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8DF1E7-4F4D-2343-AAFB-6DE18BF6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603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pn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12" Type="http://schemas.openxmlformats.org/officeDocument/2006/relationships/image" Target="../media/image13.jpeg"/><Relationship Id="rId2" Type="http://schemas.openxmlformats.org/officeDocument/2006/relationships/image" Target="../media/image3.jpeg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jpeg"/><Relationship Id="rId14" Type="http://schemas.openxmlformats.org/officeDocument/2006/relationships/image" Target="../media/image1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bioinformatics@hsph.harvard.edu" TargetMode="External"/><Relationship Id="rId2" Type="http://schemas.openxmlformats.org/officeDocument/2006/relationships/hyperlink" Target="mailto:hbctraining@hsph.harvard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4F8DC-1811-5FA8-3A9F-CB96C1B5B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1094BA-DF60-D0F0-FFCB-66F729C07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6286" y="283923"/>
            <a:ext cx="1911238" cy="79262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AE1AF83-6BBD-0480-3AFD-BE904505701D}"/>
              </a:ext>
            </a:extLst>
          </p:cNvPr>
          <p:cNvSpPr txBox="1">
            <a:spLocks/>
          </p:cNvSpPr>
          <p:nvPr/>
        </p:nvSpPr>
        <p:spPr>
          <a:xfrm>
            <a:off x="980532" y="851259"/>
            <a:ext cx="10244059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Welcome! </a:t>
            </a:r>
          </a:p>
          <a:p>
            <a:r>
              <a:rPr lang="en-US" b="1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HBC Community Breakfast</a:t>
            </a:r>
            <a:endParaRPr lang="en-US" i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restaurant-2434609_1920.jpg" descr="restaurant-2434609_1920.jpg">
            <a:extLst>
              <a:ext uri="{FF2B5EF4-FFF2-40B4-BE49-F238E27FC236}">
                <a16:creationId xmlns:a16="http://schemas.microsoft.com/office/drawing/2014/main" id="{006ED976-4A89-8836-97A5-D06CCC787A48}"/>
              </a:ext>
            </a:extLst>
          </p:cNvPr>
          <p:cNvPicPr>
            <a:picLocks/>
          </p:cNvPicPr>
          <p:nvPr/>
        </p:nvPicPr>
        <p:blipFill>
          <a:blip r:embed="rId4"/>
          <a:srcRect l="18975" r="6913"/>
          <a:stretch>
            <a:fillRect/>
          </a:stretch>
        </p:blipFill>
        <p:spPr>
          <a:xfrm>
            <a:off x="3027261" y="2463655"/>
            <a:ext cx="6137475" cy="3344119"/>
          </a:xfrm>
          <a:prstGeom prst="rect">
            <a:avLst/>
          </a:prstGeom>
          <a:ln w="3175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76492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G_8079.jpg" descr="IMG_8079.jpg">
            <a:extLst>
              <a:ext uri="{FF2B5EF4-FFF2-40B4-BE49-F238E27FC236}">
                <a16:creationId xmlns:a16="http://schemas.microsoft.com/office/drawing/2014/main" id="{4FDC23C8-7BC1-4340-EBB9-179C74834D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50" t="2147" r="2234" b="7971"/>
          <a:stretch>
            <a:fillRect/>
          </a:stretch>
        </p:blipFill>
        <p:spPr>
          <a:xfrm>
            <a:off x="1887216" y="356295"/>
            <a:ext cx="1390099" cy="1505502"/>
          </a:xfrm>
          <a:prstGeom prst="rect">
            <a:avLst/>
          </a:prstGeom>
          <a:ln w="3175" cap="flat">
            <a:noFill/>
            <a:miter lim="400000"/>
          </a:ln>
          <a:effectLst/>
        </p:spPr>
      </p:pic>
      <p:pic>
        <p:nvPicPr>
          <p:cNvPr id="7" name="zhu_zhuo.jpg" descr="zhu_zhuo.jpg">
            <a:extLst>
              <a:ext uri="{FF2B5EF4-FFF2-40B4-BE49-F238E27FC236}">
                <a16:creationId xmlns:a16="http://schemas.microsoft.com/office/drawing/2014/main" id="{436A258C-6A40-01AE-D733-4881C0D6B2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005" t="8760" r="15427" b="20151"/>
          <a:stretch>
            <a:fillRect/>
          </a:stretch>
        </p:blipFill>
        <p:spPr>
          <a:xfrm>
            <a:off x="7198021" y="4875486"/>
            <a:ext cx="1382357" cy="1505500"/>
          </a:xfrm>
          <a:prstGeom prst="rect">
            <a:avLst/>
          </a:prstGeom>
          <a:ln w="3175">
            <a:miter lim="400000"/>
          </a:ln>
        </p:spPr>
      </p:pic>
      <p:pic>
        <p:nvPicPr>
          <p:cNvPr id="10" name="james.png" descr="james.png">
            <a:extLst>
              <a:ext uri="{FF2B5EF4-FFF2-40B4-BE49-F238E27FC236}">
                <a16:creationId xmlns:a16="http://schemas.microsoft.com/office/drawing/2014/main" id="{EE5192FC-44CC-C44D-7C9D-FFF8F150F6D8}"/>
              </a:ext>
            </a:extLst>
          </p:cNvPr>
          <p:cNvPicPr>
            <a:picLocks/>
          </p:cNvPicPr>
          <p:nvPr/>
        </p:nvPicPr>
        <p:blipFill>
          <a:blip r:embed="rId4"/>
          <a:srcRect l="7161" r="7161" b="10296"/>
          <a:stretch>
            <a:fillRect/>
          </a:stretch>
        </p:blipFill>
        <p:spPr>
          <a:xfrm>
            <a:off x="5254545" y="4892464"/>
            <a:ext cx="1387335" cy="1497882"/>
          </a:xfrm>
          <a:prstGeom prst="rect">
            <a:avLst/>
          </a:prstGeom>
          <a:ln w="3175">
            <a:miter lim="400000"/>
          </a:ln>
        </p:spPr>
      </p:pic>
      <p:pic>
        <p:nvPicPr>
          <p:cNvPr id="11" name="maria.png" descr="maria.png">
            <a:extLst>
              <a:ext uri="{FF2B5EF4-FFF2-40B4-BE49-F238E27FC236}">
                <a16:creationId xmlns:a16="http://schemas.microsoft.com/office/drawing/2014/main" id="{CF7922B1-3319-B820-F2AA-5640C929341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224" t="767" r="7224" b="6112"/>
          <a:stretch>
            <a:fillRect/>
          </a:stretch>
        </p:blipFill>
        <p:spPr>
          <a:xfrm>
            <a:off x="9110524" y="4892464"/>
            <a:ext cx="1386873" cy="1509596"/>
          </a:xfrm>
          <a:prstGeom prst="rect">
            <a:avLst/>
          </a:prstGeom>
          <a:ln w="3175">
            <a:miter lim="400000"/>
          </a:ln>
        </p:spPr>
      </p:pic>
      <p:sp>
        <p:nvSpPr>
          <p:cNvPr id="12" name="Noor Sohail">
            <a:extLst>
              <a:ext uri="{FF2B5EF4-FFF2-40B4-BE49-F238E27FC236}">
                <a16:creationId xmlns:a16="http://schemas.microsoft.com/office/drawing/2014/main" id="{D3425271-A2B7-95EB-281A-5C99D3473877}"/>
              </a:ext>
            </a:extLst>
          </p:cNvPr>
          <p:cNvSpPr txBox="1"/>
          <p:nvPr/>
        </p:nvSpPr>
        <p:spPr>
          <a:xfrm>
            <a:off x="7075602" y="4004811"/>
            <a:ext cx="1550972" cy="43750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3270" tIns="13270" rIns="13270" bIns="13270" anchor="ctr"/>
          <a:lstStyle>
            <a:lvl1pPr defTabSz="431618">
              <a:tabLst>
                <a:tab pos="203200" algn="l"/>
                <a:tab pos="419100" algn="l"/>
                <a:tab pos="635000" algn="l"/>
                <a:tab pos="850900" algn="l"/>
                <a:tab pos="1066800" algn="l"/>
                <a:tab pos="1282700" algn="l"/>
                <a:tab pos="1498600" algn="l"/>
                <a:tab pos="1714500" algn="l"/>
                <a:tab pos="1930400" algn="l"/>
                <a:tab pos="2146300" algn="l"/>
                <a:tab pos="2362200" algn="l"/>
                <a:tab pos="2578100" algn="l"/>
                <a:tab pos="2794000" algn="l"/>
                <a:tab pos="3009900" algn="l"/>
                <a:tab pos="3225800" algn="l"/>
                <a:tab pos="3441700" algn="l"/>
                <a:tab pos="3657600" algn="l"/>
                <a:tab pos="3873500" algn="l"/>
                <a:tab pos="4089400" algn="l"/>
                <a:tab pos="4305300" algn="l"/>
              </a:tabLst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Helvetica Neue Light"/>
              </a:defRPr>
            </a:pPr>
            <a:r>
              <a:rPr sz="1266"/>
              <a:t>Noor Sohail</a:t>
            </a:r>
          </a:p>
        </p:txBody>
      </p:sp>
      <p:pic>
        <p:nvPicPr>
          <p:cNvPr id="13" name="image.png" descr="image.png">
            <a:extLst>
              <a:ext uri="{FF2B5EF4-FFF2-40B4-BE49-F238E27FC236}">
                <a16:creationId xmlns:a16="http://schemas.microsoft.com/office/drawing/2014/main" id="{91D49AE9-1C27-8A30-6635-153111D8D67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2768" t="1731" r="17151" b="33276"/>
          <a:stretch>
            <a:fillRect/>
          </a:stretch>
        </p:blipFill>
        <p:spPr>
          <a:xfrm>
            <a:off x="7174527" y="2622211"/>
            <a:ext cx="1390179" cy="1503846"/>
          </a:xfrm>
          <a:prstGeom prst="rect">
            <a:avLst/>
          </a:prstGeom>
          <a:ln w="3175">
            <a:miter lim="400000"/>
          </a:ln>
        </p:spPr>
      </p:pic>
      <p:pic>
        <p:nvPicPr>
          <p:cNvPr id="15" name="Emma-Berdan.jpg" descr="Emma-Berdan.jpg">
            <a:extLst>
              <a:ext uri="{FF2B5EF4-FFF2-40B4-BE49-F238E27FC236}">
                <a16:creationId xmlns:a16="http://schemas.microsoft.com/office/drawing/2014/main" id="{F47A5BB6-9BD5-F243-0406-8B30D4032B3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7312" t="2323" r="4100" b="1631"/>
          <a:stretch>
            <a:fillRect/>
          </a:stretch>
        </p:blipFill>
        <p:spPr>
          <a:xfrm>
            <a:off x="3288349" y="4877353"/>
            <a:ext cx="1386879" cy="1503633"/>
          </a:xfrm>
          <a:prstGeom prst="rect">
            <a:avLst/>
          </a:prstGeom>
          <a:ln w="3175" cap="flat">
            <a:noFill/>
            <a:miter lim="400000"/>
          </a:ln>
          <a:effectLst/>
        </p:spPr>
      </p:pic>
      <p:sp>
        <p:nvSpPr>
          <p:cNvPr id="16" name="Heather Wick">
            <a:extLst>
              <a:ext uri="{FF2B5EF4-FFF2-40B4-BE49-F238E27FC236}">
                <a16:creationId xmlns:a16="http://schemas.microsoft.com/office/drawing/2014/main" id="{8E2111E5-A1A3-3342-7499-7EC9FF9EB350}"/>
              </a:ext>
            </a:extLst>
          </p:cNvPr>
          <p:cNvSpPr txBox="1"/>
          <p:nvPr/>
        </p:nvSpPr>
        <p:spPr>
          <a:xfrm>
            <a:off x="3504712" y="3998147"/>
            <a:ext cx="1611688" cy="44500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431618">
              <a:tabLst>
                <a:tab pos="203200" algn="l"/>
                <a:tab pos="419100" algn="l"/>
                <a:tab pos="635000" algn="l"/>
                <a:tab pos="850900" algn="l"/>
                <a:tab pos="1066800" algn="l"/>
                <a:tab pos="1282700" algn="l"/>
                <a:tab pos="1498600" algn="l"/>
                <a:tab pos="1714500" algn="l"/>
                <a:tab pos="1930400" algn="l"/>
                <a:tab pos="2146300" algn="l"/>
                <a:tab pos="2362200" algn="l"/>
                <a:tab pos="2578100" algn="l"/>
                <a:tab pos="2794000" algn="l"/>
                <a:tab pos="3009900" algn="l"/>
                <a:tab pos="3225800" algn="l"/>
                <a:tab pos="3441700" algn="l"/>
                <a:tab pos="3657600" algn="l"/>
                <a:tab pos="3873500" algn="l"/>
                <a:tab pos="4089400" algn="l"/>
                <a:tab pos="4305300" algn="l"/>
              </a:tabLst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1266"/>
              <a:t>Heather Wick</a:t>
            </a:r>
          </a:p>
        </p:txBody>
      </p:sp>
      <p:pic>
        <p:nvPicPr>
          <p:cNvPr id="17" name="Unknown.jpeg" descr="Unknown.jpeg">
            <a:extLst>
              <a:ext uri="{FF2B5EF4-FFF2-40B4-BE49-F238E27FC236}">
                <a16:creationId xmlns:a16="http://schemas.microsoft.com/office/drawing/2014/main" id="{CB136145-DE32-98B5-A02F-EAF4282FC0A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2709" r="15627"/>
          <a:stretch>
            <a:fillRect/>
          </a:stretch>
        </p:blipFill>
        <p:spPr>
          <a:xfrm>
            <a:off x="3328098" y="2622211"/>
            <a:ext cx="1394773" cy="1505501"/>
          </a:xfrm>
          <a:prstGeom prst="rect">
            <a:avLst/>
          </a:prstGeom>
          <a:ln w="3175" cap="flat">
            <a:noFill/>
            <a:miter lim="400000"/>
          </a:ln>
          <a:effectLst/>
        </p:spPr>
      </p:pic>
      <p:pic>
        <p:nvPicPr>
          <p:cNvPr id="18" name="Will_headshot (1).jpg" descr="Will_headshot (1).jpg">
            <a:extLst>
              <a:ext uri="{FF2B5EF4-FFF2-40B4-BE49-F238E27FC236}">
                <a16:creationId xmlns:a16="http://schemas.microsoft.com/office/drawing/2014/main" id="{98FDC367-1A0B-FCE3-F494-7F142BE5ED3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23443" t="4410" r="10134" b="27714"/>
          <a:stretch>
            <a:fillRect/>
          </a:stretch>
        </p:blipFill>
        <p:spPr>
          <a:xfrm>
            <a:off x="5255518" y="2634086"/>
            <a:ext cx="1386362" cy="1505502"/>
          </a:xfrm>
          <a:prstGeom prst="rect">
            <a:avLst/>
          </a:prstGeom>
          <a:ln w="3175" cap="flat">
            <a:noFill/>
            <a:miter lim="400000"/>
          </a:ln>
          <a:effectLst/>
        </p:spPr>
      </p:pic>
      <p:pic>
        <p:nvPicPr>
          <p:cNvPr id="21" name="meeta_headshot_update_0.jpeg" descr="meeta_headshot_update_0.jpeg">
            <a:extLst>
              <a:ext uri="{FF2B5EF4-FFF2-40B4-BE49-F238E27FC236}">
                <a16:creationId xmlns:a16="http://schemas.microsoft.com/office/drawing/2014/main" id="{11B1D3F4-13D1-3EA2-BB5A-329FB947582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98887" y="356295"/>
            <a:ext cx="1239824" cy="1515341"/>
          </a:xfrm>
          <a:prstGeom prst="rect">
            <a:avLst/>
          </a:prstGeom>
          <a:ln w="3175">
            <a:miter lim="400000"/>
          </a:ln>
        </p:spPr>
      </p:pic>
      <p:pic>
        <p:nvPicPr>
          <p:cNvPr id="22" name="pasted-movie.png" descr="pasted-movie.png">
            <a:extLst>
              <a:ext uri="{FF2B5EF4-FFF2-40B4-BE49-F238E27FC236}">
                <a16:creationId xmlns:a16="http://schemas.microsoft.com/office/drawing/2014/main" id="{DD32CC6D-085C-D393-67E8-AFE9702D972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8949" r="5353"/>
          <a:stretch>
            <a:fillRect/>
          </a:stretch>
        </p:blipFill>
        <p:spPr>
          <a:xfrm>
            <a:off x="8292004" y="356295"/>
            <a:ext cx="1290462" cy="1505840"/>
          </a:xfrm>
          <a:prstGeom prst="rect">
            <a:avLst/>
          </a:prstGeom>
          <a:ln w="3175" cap="flat">
            <a:noFill/>
            <a:miter lim="400000"/>
          </a:ln>
          <a:effectLst/>
        </p:spPr>
      </p:pic>
      <p:pic>
        <p:nvPicPr>
          <p:cNvPr id="24" name="IMG_7896 copy.jpg" descr="IMG_7896 copy.jpg">
            <a:extLst>
              <a:ext uri="{FF2B5EF4-FFF2-40B4-BE49-F238E27FC236}">
                <a16:creationId xmlns:a16="http://schemas.microsoft.com/office/drawing/2014/main" id="{6DEC006D-6488-EAA6-B9FD-8D2D45BAD79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73684" y="2622211"/>
            <a:ext cx="1343621" cy="1594471"/>
          </a:xfrm>
          <a:prstGeom prst="rect">
            <a:avLst/>
          </a:prstGeom>
          <a:ln w="3175">
            <a:miter lim="400000"/>
          </a:ln>
        </p:spPr>
      </p:pic>
      <p:pic>
        <p:nvPicPr>
          <p:cNvPr id="26" name="headshot_white.png" descr="headshot_white.png">
            <a:extLst>
              <a:ext uri="{FF2B5EF4-FFF2-40B4-BE49-F238E27FC236}">
                <a16:creationId xmlns:a16="http://schemas.microsoft.com/office/drawing/2014/main" id="{D605A627-BD36-E4E3-1234-B723F188F75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277933" y="356295"/>
            <a:ext cx="1239824" cy="1505500"/>
          </a:xfrm>
          <a:prstGeom prst="rect">
            <a:avLst/>
          </a:prstGeom>
          <a:ln w="3175">
            <a:miter lim="400000"/>
          </a:ln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788FB10-4FE2-EFE4-DB5D-B3161E108775}"/>
              </a:ext>
            </a:extLst>
          </p:cNvPr>
          <p:cNvSpPr txBox="1"/>
          <p:nvPr/>
        </p:nvSpPr>
        <p:spPr>
          <a:xfrm>
            <a:off x="1842304" y="1862883"/>
            <a:ext cx="1479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Shannan Ho Sui</a:t>
            </a:r>
          </a:p>
          <a:p>
            <a:pPr algn="ctr"/>
            <a:r>
              <a:rPr lang="en-US" sz="140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Director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C36E137-E153-839E-BB2B-9F1B44FE9361}"/>
              </a:ext>
            </a:extLst>
          </p:cNvPr>
          <p:cNvSpPr txBox="1"/>
          <p:nvPr/>
        </p:nvSpPr>
        <p:spPr>
          <a:xfrm>
            <a:off x="3859880" y="1887272"/>
            <a:ext cx="1917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Meeta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Mistry</a:t>
            </a:r>
          </a:p>
          <a:p>
            <a:pPr algn="ctr"/>
            <a:r>
              <a:rPr lang="en-US" sz="140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Associate Director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20A4455-E3B1-0BA1-1F8D-EF1B345F3BC1}"/>
              </a:ext>
            </a:extLst>
          </p:cNvPr>
          <p:cNvSpPr txBox="1"/>
          <p:nvPr/>
        </p:nvSpPr>
        <p:spPr>
          <a:xfrm>
            <a:off x="5621196" y="1858907"/>
            <a:ext cx="25532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Lorena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Pantano</a:t>
            </a:r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US" sz="140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Director of Bioinformatics Platform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E117469-C10B-BACE-4AA1-4554A8943A36}"/>
              </a:ext>
            </a:extLst>
          </p:cNvPr>
          <p:cNvSpPr txBox="1"/>
          <p:nvPr/>
        </p:nvSpPr>
        <p:spPr>
          <a:xfrm>
            <a:off x="7889200" y="1853388"/>
            <a:ext cx="20960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John Quackenbush</a:t>
            </a:r>
          </a:p>
          <a:p>
            <a:pPr algn="ctr"/>
            <a:r>
              <a:rPr lang="en-US" sz="140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Faculty Advisor</a:t>
            </a:r>
          </a:p>
        </p:txBody>
      </p:sp>
      <p:pic>
        <p:nvPicPr>
          <p:cNvPr id="33" name="headshot.jpg" descr="headshot.jpg">
            <a:extLst>
              <a:ext uri="{FF2B5EF4-FFF2-40B4-BE49-F238E27FC236}">
                <a16:creationId xmlns:a16="http://schemas.microsoft.com/office/drawing/2014/main" id="{D3CCCE7C-7D2A-287A-25C7-23B6486E7A28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t="5021" b="5021"/>
          <a:stretch>
            <a:fillRect/>
          </a:stretch>
        </p:blipFill>
        <p:spPr>
          <a:xfrm>
            <a:off x="9097352" y="2632054"/>
            <a:ext cx="1413218" cy="1503846"/>
          </a:xfrm>
          <a:prstGeom prst="rect">
            <a:avLst/>
          </a:prstGeom>
          <a:ln w="3175">
            <a:miter lim="400000"/>
          </a:ln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4F96308-D292-F660-58ED-E280125F0C5A}"/>
              </a:ext>
            </a:extLst>
          </p:cNvPr>
          <p:cNvSpPr txBox="1"/>
          <p:nvPr/>
        </p:nvSpPr>
        <p:spPr>
          <a:xfrm>
            <a:off x="3288349" y="6433109"/>
            <a:ext cx="1479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Emma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Berdan</a:t>
            </a:r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9D7CD37-366B-73D4-BA4F-57B526B9DB4F}"/>
              </a:ext>
            </a:extLst>
          </p:cNvPr>
          <p:cNvSpPr txBox="1"/>
          <p:nvPr/>
        </p:nvSpPr>
        <p:spPr>
          <a:xfrm>
            <a:off x="3202963" y="4164228"/>
            <a:ext cx="1479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Heather Wick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357309-ACD8-D518-33E5-22E22B946D5B}"/>
              </a:ext>
            </a:extLst>
          </p:cNvPr>
          <p:cNvSpPr txBox="1"/>
          <p:nvPr/>
        </p:nvSpPr>
        <p:spPr>
          <a:xfrm>
            <a:off x="4926225" y="4164228"/>
            <a:ext cx="1866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Will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Gammerdinger</a:t>
            </a:r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6B21CD-4AD9-D461-BADA-0B26F839DA3B}"/>
              </a:ext>
            </a:extLst>
          </p:cNvPr>
          <p:cNvSpPr txBox="1"/>
          <p:nvPr/>
        </p:nvSpPr>
        <p:spPr>
          <a:xfrm>
            <a:off x="7129655" y="4164228"/>
            <a:ext cx="1479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Noor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Sohail</a:t>
            </a:r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2AA0114-6BB9-9AA2-80B0-D7C802141C28}"/>
              </a:ext>
            </a:extLst>
          </p:cNvPr>
          <p:cNvSpPr txBox="1"/>
          <p:nvPr/>
        </p:nvSpPr>
        <p:spPr>
          <a:xfrm>
            <a:off x="9093536" y="4164228"/>
            <a:ext cx="1479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Alex Bartlett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A14A291-B50B-3458-8005-92C67862AFB4}"/>
              </a:ext>
            </a:extLst>
          </p:cNvPr>
          <p:cNvSpPr txBox="1"/>
          <p:nvPr/>
        </p:nvSpPr>
        <p:spPr>
          <a:xfrm>
            <a:off x="1379338" y="4164228"/>
            <a:ext cx="1479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Upen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Bhattarai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B8434F4-C278-F7D0-5DD9-88B8FFB383BD}"/>
              </a:ext>
            </a:extLst>
          </p:cNvPr>
          <p:cNvSpPr txBox="1"/>
          <p:nvPr/>
        </p:nvSpPr>
        <p:spPr>
          <a:xfrm>
            <a:off x="7014077" y="6433109"/>
            <a:ext cx="1674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Zhu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Zhuo</a:t>
            </a:r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70BC5AE-C159-4AAF-661F-7D7F851244D9}"/>
              </a:ext>
            </a:extLst>
          </p:cNvPr>
          <p:cNvSpPr txBox="1"/>
          <p:nvPr/>
        </p:nvSpPr>
        <p:spPr>
          <a:xfrm>
            <a:off x="5061205" y="6433109"/>
            <a:ext cx="1674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James Billingsley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83BFF4B-C94D-785E-F81B-CDE835511762}"/>
              </a:ext>
            </a:extLst>
          </p:cNvPr>
          <p:cNvSpPr txBox="1"/>
          <p:nvPr/>
        </p:nvSpPr>
        <p:spPr>
          <a:xfrm>
            <a:off x="8966949" y="6423133"/>
            <a:ext cx="1674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Maria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Simoneau</a:t>
            </a:r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3AF455-A055-3079-0ADF-61F2808DF70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498038" y="4887200"/>
            <a:ext cx="1287863" cy="15148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B74C28-F506-92DE-FE93-224C050F9D3B}"/>
              </a:ext>
            </a:extLst>
          </p:cNvPr>
          <p:cNvSpPr txBox="1"/>
          <p:nvPr/>
        </p:nvSpPr>
        <p:spPr>
          <a:xfrm>
            <a:off x="1379338" y="6461049"/>
            <a:ext cx="1479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Elizabeth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Partan</a:t>
            </a:r>
            <a:endParaRPr lang="en-US" sz="1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707EFE-F411-24CD-0602-3B8FE0483EF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985270" y="284616"/>
            <a:ext cx="1911238" cy="79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39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72922D2-92C4-1A94-39F5-2BCA979B7949}"/>
              </a:ext>
            </a:extLst>
          </p:cNvPr>
          <p:cNvSpPr/>
          <p:nvPr/>
        </p:nvSpPr>
        <p:spPr>
          <a:xfrm>
            <a:off x="740780" y="1689904"/>
            <a:ext cx="5173885" cy="4785335"/>
          </a:xfrm>
          <a:prstGeom prst="rect">
            <a:avLst/>
          </a:prstGeom>
          <a:solidFill>
            <a:srgbClr val="394B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67CAC2-E69F-105B-E984-1B25BA27F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76" y="68090"/>
            <a:ext cx="3187700" cy="1841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91114A-9487-44DB-1C98-29CD933C6B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822" y="608531"/>
            <a:ext cx="2693685" cy="6060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D94BBC-8F03-03F2-9287-963E6C58B4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5861" y="270825"/>
            <a:ext cx="1678732" cy="10907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97B38DC-BE3A-9421-2992-D5D4DBF7D35C}"/>
              </a:ext>
            </a:extLst>
          </p:cNvPr>
          <p:cNvSpPr/>
          <p:nvPr/>
        </p:nvSpPr>
        <p:spPr>
          <a:xfrm>
            <a:off x="6232566" y="1689904"/>
            <a:ext cx="5173885" cy="4785335"/>
          </a:xfrm>
          <a:prstGeom prst="rect">
            <a:avLst/>
          </a:prstGeom>
          <a:solidFill>
            <a:srgbClr val="394B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833AFBA-8F4A-E777-C502-1B6F12A4B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994" y="2377512"/>
            <a:ext cx="4703455" cy="4480488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i="1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Basic Data Skills</a:t>
            </a:r>
          </a:p>
          <a:p>
            <a:pPr lvl="1"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1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Introduction to command-line (Unix) and high performance computing</a:t>
            </a:r>
          </a:p>
          <a:p>
            <a:pPr lvl="1"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1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Introduction to R</a:t>
            </a:r>
            <a:endParaRPr lang="en-US" sz="1800" dirty="0">
              <a:solidFill>
                <a:schemeClr val="bg1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b="1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Advanced analysis of HTS data</a:t>
            </a:r>
          </a:p>
          <a:p>
            <a:pPr lvl="1"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Bulk RNA-seq</a:t>
            </a:r>
          </a:p>
          <a:p>
            <a:pPr lvl="1"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Single cell RNA-seq</a:t>
            </a:r>
          </a:p>
          <a:p>
            <a:pPr lvl="1"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Chromatin Biology</a:t>
            </a:r>
          </a:p>
          <a:p>
            <a:pPr lvl="1"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Variant calling</a:t>
            </a:r>
          </a:p>
          <a:p>
            <a:pPr marL="0" indent="0">
              <a:lnSpc>
                <a:spcPct val="125000"/>
              </a:lnSpc>
              <a:buClr>
                <a:srgbClr val="EEB200"/>
              </a:buClr>
              <a:buNone/>
            </a:pPr>
            <a:endParaRPr lang="en-US" sz="24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2D2E8B-30F1-54A5-9522-2990D542585F}"/>
              </a:ext>
            </a:extLst>
          </p:cNvPr>
          <p:cNvSpPr txBox="1"/>
          <p:nvPr/>
        </p:nvSpPr>
        <p:spPr>
          <a:xfrm>
            <a:off x="1975415" y="1796148"/>
            <a:ext cx="2465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C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Training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C1E43F-8CF2-0B1A-72DE-B9510686232B}"/>
              </a:ext>
            </a:extLst>
          </p:cNvPr>
          <p:cNvSpPr txBox="1"/>
          <p:nvPr/>
        </p:nvSpPr>
        <p:spPr>
          <a:xfrm>
            <a:off x="7586804" y="1796148"/>
            <a:ext cx="2465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C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Consulting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19B1E5F-BCD7-4BEB-FE4E-732A9BC62DFF}"/>
              </a:ext>
            </a:extLst>
          </p:cNvPr>
          <p:cNvSpPr txBox="1">
            <a:spLocks/>
          </p:cNvSpPr>
          <p:nvPr/>
        </p:nvSpPr>
        <p:spPr>
          <a:xfrm>
            <a:off x="6702996" y="2346563"/>
            <a:ext cx="4703455" cy="4480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i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Transcriptomics: </a:t>
            </a:r>
            <a:r>
              <a:rPr lang="en-US" sz="2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bulk, single cell, and small RNA-seq</a:t>
            </a:r>
            <a:endParaRPr lang="en-US" sz="12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Epigenetics: </a:t>
            </a:r>
            <a:r>
              <a:rPr lang="en-US" sz="2000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ChIP</a:t>
            </a:r>
            <a:r>
              <a:rPr lang="en-US" sz="2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-seq, CUT&amp;RUN, ATAC-seq, genome-wide methylation</a:t>
            </a:r>
            <a:endParaRPr lang="en-US" sz="20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DNA variation: </a:t>
            </a:r>
            <a:r>
              <a:rPr lang="en-US" sz="2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WGS, resequencing, exome-seq and CNV studies</a:t>
            </a:r>
            <a:endParaRPr lang="en-US" sz="20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Spatial biology: </a:t>
            </a:r>
            <a:r>
              <a:rPr lang="en-US" sz="2000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CosmX</a:t>
            </a:r>
            <a:r>
              <a:rPr lang="en-US" sz="2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Visium</a:t>
            </a:r>
            <a:r>
              <a:rPr lang="en-US" sz="2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MERFISH</a:t>
            </a:r>
            <a:endParaRPr lang="en-US" sz="20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Exp. design help &amp; grant support </a:t>
            </a:r>
          </a:p>
          <a:p>
            <a:pPr marL="0" indent="0">
              <a:lnSpc>
                <a:spcPct val="125000"/>
              </a:lnSpc>
              <a:buClr>
                <a:srgbClr val="EEB200"/>
              </a:buClr>
              <a:buFont typeface="Arial" panose="020B0604020202020204" pitchFamily="34" charset="0"/>
              <a:buNone/>
            </a:pPr>
            <a:endParaRPr lang="en-US" sz="24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654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0E4F8DC-1811-5FA8-3A9F-CB96C1B5B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1094BA-DF60-D0F0-FFCB-66F729C07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9050" y="58639"/>
            <a:ext cx="1911238" cy="79262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AE1AF83-6BBD-0480-3AFD-BE904505701D}"/>
              </a:ext>
            </a:extLst>
          </p:cNvPr>
          <p:cNvSpPr txBox="1">
            <a:spLocks/>
          </p:cNvSpPr>
          <p:nvPr/>
        </p:nvSpPr>
        <p:spPr>
          <a:xfrm>
            <a:off x="410688" y="326696"/>
            <a:ext cx="11370623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Welcome! HBC Community Breakfast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" name="restaurant-2434609_1920.jpg" descr="restaurant-2434609_1920.jpg">
            <a:extLst>
              <a:ext uri="{FF2B5EF4-FFF2-40B4-BE49-F238E27FC236}">
                <a16:creationId xmlns:a16="http://schemas.microsoft.com/office/drawing/2014/main" id="{006ED976-4A89-8836-97A5-D06CCC787A48}"/>
              </a:ext>
            </a:extLst>
          </p:cNvPr>
          <p:cNvPicPr>
            <a:picLocks/>
          </p:cNvPicPr>
          <p:nvPr/>
        </p:nvPicPr>
        <p:blipFill>
          <a:blip r:embed="rId4"/>
          <a:srcRect l="18975" r="6913"/>
          <a:stretch>
            <a:fillRect/>
          </a:stretch>
        </p:blipFill>
        <p:spPr>
          <a:xfrm>
            <a:off x="2563654" y="1421268"/>
            <a:ext cx="6137475" cy="3344119"/>
          </a:xfrm>
          <a:prstGeom prst="rect">
            <a:avLst/>
          </a:prstGeom>
          <a:ln w="3175">
            <a:miter lim="400000"/>
          </a:ln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77D6AA5-F519-34B8-1F8C-4B25ADA35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050" y="5045369"/>
            <a:ext cx="9404708" cy="175399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An opportunity to mingle and get to know each other in the community</a:t>
            </a:r>
          </a:p>
          <a:p>
            <a:pPr>
              <a:lnSpc>
                <a:spcPct val="150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Great conversations</a:t>
            </a:r>
          </a:p>
          <a:p>
            <a:pPr>
              <a:lnSpc>
                <a:spcPct val="150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sz="2000" b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Quarterly</a:t>
            </a:r>
            <a:r>
              <a:rPr lang="en-US" sz="2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9am -10:30am – see you next in September!</a:t>
            </a:r>
            <a:endParaRPr lang="en-US" sz="2000" b="1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592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5F1CE4-7E41-F13E-6F7E-28DB324A7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5446BB-04D5-79D8-8FE4-E518BB1B493A}"/>
              </a:ext>
            </a:extLst>
          </p:cNvPr>
          <p:cNvSpPr/>
          <p:nvPr/>
        </p:nvSpPr>
        <p:spPr>
          <a:xfrm>
            <a:off x="0" y="1799112"/>
            <a:ext cx="12192000" cy="5058888"/>
          </a:xfrm>
          <a:prstGeom prst="rect">
            <a:avLst/>
          </a:prstGeom>
          <a:solidFill>
            <a:srgbClr val="394B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5BB0C4C-B178-2C91-583C-0F2A8223454B}"/>
              </a:ext>
            </a:extLst>
          </p:cNvPr>
          <p:cNvSpPr txBox="1">
            <a:spLocks/>
          </p:cNvSpPr>
          <p:nvPr/>
        </p:nvSpPr>
        <p:spPr>
          <a:xfrm>
            <a:off x="445324" y="126474"/>
            <a:ext cx="9438468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Contact Us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9579146-8292-7801-9916-7B37E3435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714" y="2073749"/>
            <a:ext cx="10515600" cy="5029200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i="1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HBC training team:</a:t>
            </a:r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	</a:t>
            </a:r>
            <a:r>
              <a:rPr lang="en-US" u="sng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hbctraining@hsph.harvard.edu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5000"/>
              </a:lnSpc>
              <a:buClr>
                <a:srgbClr val="EEB200"/>
              </a:buClr>
              <a:buFont typeface="Wingdings" pitchFamily="2" charset="2"/>
              <a:buChar char="v"/>
            </a:pPr>
            <a:r>
              <a:rPr lang="en-US" i="1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HBC consulting: 	</a:t>
            </a:r>
            <a:r>
              <a:rPr lang="en-US" u="sng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bioinformatics@hsph.harvard.edu</a:t>
            </a:r>
            <a:endParaRPr lang="en-US" u="sng" dirty="0">
              <a:solidFill>
                <a:schemeClr val="bg1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lnSpc>
                <a:spcPct val="125000"/>
              </a:lnSpc>
              <a:buClr>
                <a:srgbClr val="EEB200"/>
              </a:buClr>
              <a:buNone/>
            </a:pPr>
            <a:endParaRPr lang="en-US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19E90C-CD45-2D88-AB86-851C5472AC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2302" y="126474"/>
            <a:ext cx="1911238" cy="79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388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18708</TotalTime>
  <Words>204</Words>
  <Application>Microsoft Macintosh PowerPoint</Application>
  <PresentationFormat>Widescreen</PresentationFormat>
  <Paragraphs>47</Paragraphs>
  <Slides>5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Aptos</vt:lpstr>
      <vt:lpstr>Arial</vt:lpstr>
      <vt:lpstr>Calibri</vt:lpstr>
      <vt:lpstr>Calibri Light</vt:lpstr>
      <vt:lpstr>Helvetica Neue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the command-line interface (shell)</dc:title>
  <dc:creator>Sohail, Noor</dc:creator>
  <cp:lastModifiedBy>Mistry, Meeta</cp:lastModifiedBy>
  <cp:revision>61</cp:revision>
  <dcterms:created xsi:type="dcterms:W3CDTF">2024-03-01T18:33:27Z</dcterms:created>
  <dcterms:modified xsi:type="dcterms:W3CDTF">2024-06-17T15:47:23Z</dcterms:modified>
</cp:coreProperties>
</file>

<file path=docProps/thumbnail.jpeg>
</file>